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7"/>
  </p:notesMasterIdLst>
  <p:sldIdLst>
    <p:sldId id="264" r:id="rId3"/>
    <p:sldId id="290" r:id="rId4"/>
    <p:sldId id="266" r:id="rId5"/>
    <p:sldId id="267" r:id="rId6"/>
    <p:sldId id="268" r:id="rId7"/>
    <p:sldId id="269" r:id="rId8"/>
    <p:sldId id="270" r:id="rId9"/>
    <p:sldId id="275" r:id="rId10"/>
    <p:sldId id="278" r:id="rId11"/>
    <p:sldId id="284" r:id="rId12"/>
    <p:sldId id="283" r:id="rId13"/>
    <p:sldId id="285" r:id="rId14"/>
    <p:sldId id="287" r:id="rId15"/>
    <p:sldId id="280" r:id="rId16"/>
    <p:sldId id="289" r:id="rId17"/>
    <p:sldId id="279" r:id="rId18"/>
    <p:sldId id="307" r:id="rId19"/>
    <p:sldId id="288" r:id="rId20"/>
    <p:sldId id="292" r:id="rId21"/>
    <p:sldId id="303" r:id="rId22"/>
    <p:sldId id="304" r:id="rId23"/>
    <p:sldId id="305" r:id="rId24"/>
    <p:sldId id="306" r:id="rId25"/>
    <p:sldId id="273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827D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71" autoAdjust="0"/>
    <p:restoredTop sz="92749" autoAdjust="0"/>
  </p:normalViewPr>
  <p:slideViewPr>
    <p:cSldViewPr>
      <p:cViewPr>
        <p:scale>
          <a:sx n="100" d="100"/>
          <a:sy n="100" d="100"/>
        </p:scale>
        <p:origin x="-1872" y="-5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C2EDEF-F1D8-445A-A225-E8379BE18F86}" type="datetimeFigureOut">
              <a:rPr lang="ru-RU" smtClean="0"/>
              <a:pPr/>
              <a:t>21.08.2016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BAA50D-CC72-4BBB-9CD5-537B6B364A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2970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BAA50D-CC72-4BBB-9CD5-537B6B364A90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BAA50D-CC72-4BBB-9CD5-537B6B364A90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72952-B269-4BB2-9E82-372ED791FAB4}" type="datetimeFigureOut">
              <a:rPr lang="ru-RU" smtClean="0"/>
              <a:pPr/>
              <a:t>21.08.2016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1B014-8A27-4827-B65D-DFE0EA422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0950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72952-B269-4BB2-9E82-372ED791FAB4}" type="datetimeFigureOut">
              <a:rPr lang="ru-RU" smtClean="0"/>
              <a:pPr/>
              <a:t>21.08.2016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1B014-8A27-4827-B65D-DFE0EA422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3402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72952-B269-4BB2-9E82-372ED791FAB4}" type="datetimeFigureOut">
              <a:rPr lang="ru-RU" smtClean="0"/>
              <a:pPr/>
              <a:t>21.08.2016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1B014-8A27-4827-B65D-DFE0EA422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2562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72952-B269-4BB2-9E82-372ED791FAB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1B014-8A27-4827-B65D-DFE0EA42252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0907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CC"/>
                </a:solidFill>
                <a:latin typeface="Bookman Old Style" panose="02050604050505020204" pitchFamily="18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628800"/>
            <a:ext cx="8229600" cy="4525963"/>
          </a:xfrm>
        </p:spPr>
        <p:txBody>
          <a:bodyPr/>
          <a:lstStyle>
            <a:lvl1pPr>
              <a:defRPr>
                <a:solidFill>
                  <a:srgbClr val="0000CC"/>
                </a:solidFill>
                <a:latin typeface="Bookman Old Style" panose="02050604050505020204" pitchFamily="18" charset="0"/>
              </a:defRPr>
            </a:lvl1pPr>
            <a:lvl2pPr>
              <a:defRPr>
                <a:solidFill>
                  <a:srgbClr val="0000CC"/>
                </a:solidFill>
                <a:latin typeface="Bookman Old Style" panose="02050604050505020204" pitchFamily="18" charset="0"/>
              </a:defRPr>
            </a:lvl2pPr>
            <a:lvl3pPr>
              <a:defRPr>
                <a:solidFill>
                  <a:srgbClr val="0000CC"/>
                </a:solidFill>
                <a:latin typeface="Bookman Old Style" panose="02050604050505020204" pitchFamily="18" charset="0"/>
              </a:defRPr>
            </a:lvl3pPr>
            <a:lvl4pPr>
              <a:defRPr>
                <a:solidFill>
                  <a:srgbClr val="0000CC"/>
                </a:solidFill>
                <a:latin typeface="Bookman Old Style" panose="02050604050505020204" pitchFamily="18" charset="0"/>
              </a:defRPr>
            </a:lvl4pPr>
            <a:lvl5pPr>
              <a:defRPr>
                <a:solidFill>
                  <a:srgbClr val="0000CC"/>
                </a:solidFill>
                <a:latin typeface="Bookman Old Style" panose="02050604050505020204" pitchFamily="18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72952-B269-4BB2-9E82-372ED791FAB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1B014-8A27-4827-B65D-DFE0EA42252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2797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4290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560" y="126876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72952-B269-4BB2-9E82-372ED791FAB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1B014-8A27-4827-B65D-DFE0EA42252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4626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1520" y="170080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32040" y="170080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72952-B269-4BB2-9E82-372ED791FAB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1B014-8A27-4827-B65D-DFE0EA42252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400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72952-B269-4BB2-9E82-372ED791FAB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1B014-8A27-4827-B65D-DFE0EA42252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5755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72952-B269-4BB2-9E82-372ED791FAB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1B014-8A27-4827-B65D-DFE0EA42252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0881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72952-B269-4BB2-9E82-372ED791FAB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1B014-8A27-4827-B65D-DFE0EA42252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222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72952-B269-4BB2-9E82-372ED791FAB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1B014-8A27-4827-B65D-DFE0EA42252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694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CC"/>
                </a:solidFill>
                <a:latin typeface="Bookman Old Style" panose="02050604050505020204" pitchFamily="18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628800"/>
            <a:ext cx="8229600" cy="4525963"/>
          </a:xfrm>
        </p:spPr>
        <p:txBody>
          <a:bodyPr/>
          <a:lstStyle>
            <a:lvl1pPr>
              <a:defRPr>
                <a:solidFill>
                  <a:srgbClr val="0000CC"/>
                </a:solidFill>
                <a:latin typeface="Bookman Old Style" panose="02050604050505020204" pitchFamily="18" charset="0"/>
              </a:defRPr>
            </a:lvl1pPr>
            <a:lvl2pPr>
              <a:defRPr>
                <a:solidFill>
                  <a:srgbClr val="0000CC"/>
                </a:solidFill>
                <a:latin typeface="Bookman Old Style" panose="02050604050505020204" pitchFamily="18" charset="0"/>
              </a:defRPr>
            </a:lvl2pPr>
            <a:lvl3pPr>
              <a:defRPr>
                <a:solidFill>
                  <a:srgbClr val="0000CC"/>
                </a:solidFill>
                <a:latin typeface="Bookman Old Style" panose="02050604050505020204" pitchFamily="18" charset="0"/>
              </a:defRPr>
            </a:lvl3pPr>
            <a:lvl4pPr>
              <a:defRPr>
                <a:solidFill>
                  <a:srgbClr val="0000CC"/>
                </a:solidFill>
                <a:latin typeface="Bookman Old Style" panose="02050604050505020204" pitchFamily="18" charset="0"/>
              </a:defRPr>
            </a:lvl4pPr>
            <a:lvl5pPr>
              <a:defRPr>
                <a:solidFill>
                  <a:srgbClr val="0000CC"/>
                </a:solidFill>
                <a:latin typeface="Bookman Old Style" panose="02050604050505020204" pitchFamily="18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72952-B269-4BB2-9E82-372ED791FAB4}" type="datetimeFigureOut">
              <a:rPr lang="ru-RU" smtClean="0"/>
              <a:pPr/>
              <a:t>21.08.2016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1B014-8A27-4827-B65D-DFE0EA422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86635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72952-B269-4BB2-9E82-372ED791FAB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1B014-8A27-4827-B65D-DFE0EA42252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5981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72952-B269-4BB2-9E82-372ED791FAB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1B014-8A27-4827-B65D-DFE0EA42252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5212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72952-B269-4BB2-9E82-372ED791FAB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1B014-8A27-4827-B65D-DFE0EA42252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175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4290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560" y="126876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72952-B269-4BB2-9E82-372ED791FAB4}" type="datetimeFigureOut">
              <a:rPr lang="ru-RU" smtClean="0"/>
              <a:pPr/>
              <a:t>21.08.2016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1B014-8A27-4827-B65D-DFE0EA422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7534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1520" y="170080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32040" y="170080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72952-B269-4BB2-9E82-372ED791FAB4}" type="datetimeFigureOut">
              <a:rPr lang="ru-RU" smtClean="0"/>
              <a:pPr/>
              <a:t>21.08.2016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1B014-8A27-4827-B65D-DFE0EA422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7403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72952-B269-4BB2-9E82-372ED791FAB4}" type="datetimeFigureOut">
              <a:rPr lang="ru-RU" smtClean="0"/>
              <a:pPr/>
              <a:t>21.08.2016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1B014-8A27-4827-B65D-DFE0EA422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3055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72952-B269-4BB2-9E82-372ED791FAB4}" type="datetimeFigureOut">
              <a:rPr lang="ru-RU" smtClean="0"/>
              <a:pPr/>
              <a:t>21.08.2016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1B014-8A27-4827-B65D-DFE0EA422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8257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72952-B269-4BB2-9E82-372ED791FAB4}" type="datetimeFigureOut">
              <a:rPr lang="ru-RU" smtClean="0"/>
              <a:pPr/>
              <a:t>21.08.2016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1B014-8A27-4827-B65D-DFE0EA422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915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72952-B269-4BB2-9E82-372ED791FAB4}" type="datetimeFigureOut">
              <a:rPr lang="ru-RU" smtClean="0"/>
              <a:pPr/>
              <a:t>21.08.2016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1B014-8A27-4827-B65D-DFE0EA422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6483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72952-B269-4BB2-9E82-372ED791FAB4}" type="datetimeFigureOut">
              <a:rPr lang="ru-RU" smtClean="0"/>
              <a:pPr/>
              <a:t>21.08.2016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1B014-8A27-4827-B65D-DFE0EA422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699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gradFill flip="none" rotWithShape="1">
            <a:gsLst>
              <a:gs pos="23000">
                <a:srgbClr val="0000CC"/>
              </a:gs>
              <a:gs pos="96000">
                <a:srgbClr val="0000CC">
                  <a:alpha val="66000"/>
                </a:srgbClr>
              </a:gs>
              <a:gs pos="11000">
                <a:schemeClr val="accent1">
                  <a:tint val="44500"/>
                  <a:satMod val="160000"/>
                </a:schemeClr>
              </a:gs>
              <a:gs pos="86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E72952-B269-4BB2-9E82-372ED791FAB4}" type="datetimeFigureOut">
              <a:rPr lang="ru-RU" smtClean="0"/>
              <a:pPr/>
              <a:t>21.08.2016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dirty="0" smtClean="0"/>
              <a:t>Апрельская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25143"/>
            <a:ext cx="2880320" cy="1538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588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 baseline="0">
          <a:solidFill>
            <a:schemeClr val="bg1"/>
          </a:solidFill>
          <a:latin typeface="Bookman Old Style" panose="02050604050505020204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 baseline="0">
          <a:solidFill>
            <a:srgbClr val="0000CC"/>
          </a:solidFill>
          <a:latin typeface="Bookman Old Style" panose="02050604050505020204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gradFill flip="none" rotWithShape="1">
            <a:gsLst>
              <a:gs pos="23000">
                <a:srgbClr val="0000CC"/>
              </a:gs>
              <a:gs pos="96000">
                <a:srgbClr val="0000CC">
                  <a:alpha val="66000"/>
                </a:srgbClr>
              </a:gs>
              <a:gs pos="11000">
                <a:schemeClr val="accent1">
                  <a:tint val="44500"/>
                  <a:satMod val="160000"/>
                </a:schemeClr>
              </a:gs>
              <a:gs pos="86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E72952-B269-4BB2-9E82-372ED791FAB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Апрельская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25143"/>
            <a:ext cx="2880320" cy="1538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331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 baseline="0">
          <a:solidFill>
            <a:schemeClr val="bg1"/>
          </a:solidFill>
          <a:latin typeface="Bookman Old Style" panose="02050604050505020204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 baseline="0">
          <a:solidFill>
            <a:srgbClr val="0000CC"/>
          </a:solidFill>
          <a:latin typeface="Bookman Old Style" panose="02050604050505020204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64704"/>
            <a:ext cx="7772400" cy="2564283"/>
          </a:xfrm>
          <a:noFill/>
        </p:spPr>
        <p:txBody>
          <a:bodyPr>
            <a:noAutofit/>
          </a:bodyPr>
          <a:lstStyle/>
          <a:p>
            <a:pPr lvl="0">
              <a:spcBef>
                <a:spcPct val="20000"/>
              </a:spcBef>
            </a:pPr>
            <a:r>
              <a:rPr lang="ru-RU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Особенности организации деятельности старших школьников при подготовке проекта </a:t>
            </a:r>
            <a:br>
              <a:rPr lang="ru-RU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«День факультета»</a:t>
            </a:r>
            <a:endParaRPr lang="ru-RU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4048" y="3573016"/>
            <a:ext cx="3736504" cy="1662399"/>
          </a:xfrm>
          <a:noFill/>
        </p:spPr>
        <p:txBody>
          <a:bodyPr>
            <a:noAutofit/>
          </a:bodyPr>
          <a:lstStyle/>
          <a:p>
            <a:pPr algn="r">
              <a:defRPr/>
            </a:pPr>
            <a:r>
              <a:rPr lang="ru-RU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Кокиева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Лилия </a:t>
            </a:r>
            <a:r>
              <a:rPr lang="ru-RU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Диляверовна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defRPr/>
            </a:pP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Мазурова Надежда Ивановна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учителя математики</a:t>
            </a:r>
          </a:p>
          <a:p>
            <a:pPr algn="r"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МОУ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Лицей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№8 «Олимпия»</a:t>
            </a:r>
          </a:p>
          <a:p>
            <a:pPr algn="r">
              <a:spcBef>
                <a:spcPts val="0"/>
              </a:spcBef>
            </a:pP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 Волгоград</a:t>
            </a:r>
          </a:p>
          <a:p>
            <a:pPr lvl="0" algn="l">
              <a:spcBef>
                <a:spcPts val="0"/>
              </a:spcBef>
            </a:pPr>
            <a:endParaRPr lang="ru-RU" sz="1800" b="1" dirty="0">
              <a:solidFill>
                <a:srgbClr val="FF0000"/>
              </a:solidFill>
              <a:latin typeface="Bookman Old Style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650" y="260648"/>
            <a:ext cx="610870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15616" y="6074712"/>
            <a:ext cx="727280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rgbClr val="0070C0"/>
                </a:solidFill>
              </a:rPr>
              <a:t>20</a:t>
            </a:r>
            <a:r>
              <a:rPr lang="ru-RU" sz="1400" dirty="0" smtClean="0">
                <a:solidFill>
                  <a:srgbClr val="0070C0"/>
                </a:solidFill>
              </a:rPr>
              <a:t> </a:t>
            </a:r>
            <a:r>
              <a:rPr lang="ru-RU" sz="1400" dirty="0">
                <a:solidFill>
                  <a:srgbClr val="0070C0"/>
                </a:solidFill>
              </a:rPr>
              <a:t>августа 2016г.</a:t>
            </a:r>
          </a:p>
          <a:p>
            <a:pPr algn="ctr"/>
            <a:r>
              <a:rPr lang="ru-RU" sz="1400" dirty="0">
                <a:solidFill>
                  <a:srgbClr val="0070C0"/>
                </a:solidFill>
              </a:rPr>
              <a:t>Четвертая летняя Всероссийская конференция 2016 года </a:t>
            </a:r>
          </a:p>
          <a:p>
            <a:pPr algn="ctr"/>
            <a:r>
              <a:rPr lang="ru-RU" sz="1400" dirty="0">
                <a:solidFill>
                  <a:srgbClr val="0070C0"/>
                </a:solidFill>
              </a:rPr>
              <a:t>"Актуальные проблемы теории и практики образования"</a:t>
            </a:r>
          </a:p>
        </p:txBody>
      </p:sp>
    </p:spTree>
    <p:extLst>
      <p:ext uri="{BB962C8B-B14F-4D97-AF65-F5344CB8AC3E}">
        <p14:creationId xmlns:p14="http://schemas.microsoft.com/office/powerpoint/2010/main" val="1457308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9024" y="260648"/>
            <a:ext cx="87849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Этап реализации проектного замысла</a:t>
            </a:r>
            <a:endParaRPr lang="ru-RU" sz="3200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342900" lvl="0" indent="-342900" algn="ctr" fontAlgn="base">
              <a:spcBef>
                <a:spcPct val="0"/>
              </a:spcBef>
              <a:spcAft>
                <a:spcPct val="0"/>
              </a:spcAft>
            </a:pPr>
            <a:endParaRPr lang="ru-RU" sz="3200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342900" lvl="0" indent="-342900" algn="ctr" fontAlgn="base">
              <a:spcBef>
                <a:spcPct val="0"/>
              </a:spcBef>
              <a:spcAft>
                <a:spcPct val="0"/>
              </a:spcAft>
            </a:pPr>
            <a:endParaRPr lang="ru-RU" sz="3200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cxnSp>
        <p:nvCxnSpPr>
          <p:cNvPr id="3" name="Прямая соединительная линия 2"/>
          <p:cNvCxnSpPr>
            <a:endCxn id="2" idx="3"/>
          </p:cNvCxnSpPr>
          <p:nvPr/>
        </p:nvCxnSpPr>
        <p:spPr>
          <a:xfrm flipV="1">
            <a:off x="0" y="1045478"/>
            <a:ext cx="9144000" cy="7258"/>
          </a:xfrm>
          <a:prstGeom prst="line">
            <a:avLst/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755576" y="1412776"/>
            <a:ext cx="7848872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Организационные задачи:</a:t>
            </a:r>
          </a:p>
          <a:p>
            <a:pPr algn="ctr"/>
            <a:endParaRPr lang="ru-RU" sz="2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Продумать общий план мероприятий, проводимых в течение дня;</a:t>
            </a:r>
          </a:p>
          <a:p>
            <a:pPr marL="457200" indent="-457200">
              <a:buAutoNum type="arabicPeriod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  Придумать общую тему «Дня факультета»;</a:t>
            </a:r>
          </a:p>
          <a:p>
            <a:pPr marL="457200" indent="-457200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   Распределить обязанности между классами.</a:t>
            </a:r>
          </a:p>
          <a:p>
            <a:pPr marL="457200" indent="-457200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67544" y="1988840"/>
          <a:ext cx="8280476" cy="3623796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368151"/>
                <a:gridCol w="4680077"/>
                <a:gridCol w="2232248"/>
              </a:tblGrid>
              <a:tr h="63088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Класс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За что отвечает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Учитель –</a:t>
                      </a:r>
                    </a:p>
                    <a:p>
                      <a:pPr algn="ctr"/>
                      <a:r>
                        <a:rPr lang="ru-RU" sz="2000" dirty="0" smtClean="0"/>
                        <a:t>консультант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60338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11Б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Испытания для вступающих в профиль </a:t>
                      </a:r>
                    </a:p>
                    <a:p>
                      <a:r>
                        <a:rPr lang="ru-RU" sz="2000" dirty="0" smtClean="0"/>
                        <a:t>и торжественное посвящение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Учитель </a:t>
                      </a:r>
                      <a:r>
                        <a:rPr lang="ru-RU" sz="2000" dirty="0" err="1" smtClean="0"/>
                        <a:t>матемаики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60338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10Б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Занимательные перемены и уроки, </a:t>
                      </a:r>
                    </a:p>
                    <a:p>
                      <a:r>
                        <a:rPr lang="ru-RU" sz="2000" dirty="0" smtClean="0"/>
                        <a:t>фотокорреспонденты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Учитель </a:t>
                      </a:r>
                      <a:r>
                        <a:rPr lang="ru-RU" sz="2000" dirty="0" err="1" smtClean="0"/>
                        <a:t>матемаики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29932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9Б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Сладкий сюрприз для восьмиклассников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Классный руководитель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3088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8Б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Визитная</a:t>
                      </a:r>
                      <a:r>
                        <a:rPr lang="ru-RU" sz="2000" baseline="0" dirty="0" smtClean="0"/>
                        <a:t> карточка класса, </a:t>
                      </a:r>
                    </a:p>
                    <a:p>
                      <a:r>
                        <a:rPr lang="ru-RU" sz="2000" baseline="0" dirty="0" smtClean="0"/>
                        <a:t>прохождение испытаний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Классный руководитель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286298" y="1124744"/>
            <a:ext cx="66015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Распределение обязанностей между классами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день физико-математического факультета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9024" y="332657"/>
            <a:ext cx="87849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Этап реализации проектного замысла</a:t>
            </a:r>
            <a:endParaRPr lang="ru-RU" sz="3200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342900" lvl="0" indent="-342900" algn="ctr" fontAlgn="base">
              <a:spcBef>
                <a:spcPct val="0"/>
              </a:spcBef>
              <a:spcAft>
                <a:spcPct val="0"/>
              </a:spcAft>
            </a:pPr>
            <a:endParaRPr lang="ru-RU" sz="3200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342900" lvl="0" indent="-342900" algn="ctr" fontAlgn="base">
              <a:spcBef>
                <a:spcPct val="0"/>
              </a:spcBef>
              <a:spcAft>
                <a:spcPct val="0"/>
              </a:spcAft>
            </a:pPr>
            <a:endParaRPr lang="ru-RU" sz="3200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0" y="980728"/>
            <a:ext cx="9144000" cy="0"/>
          </a:xfrm>
          <a:prstGeom prst="line">
            <a:avLst/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1052736"/>
            <a:ext cx="7848872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Организационные задачи (продолжение):</a:t>
            </a:r>
          </a:p>
          <a:p>
            <a:pPr algn="ctr"/>
            <a:endParaRPr lang="ru-RU" sz="2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42913" indent="-442913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4.  Продумать план проведения части проекта, за которую   отвечает класс:</a:t>
            </a:r>
          </a:p>
          <a:p>
            <a:pPr marL="984250" indent="-266700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 какой форме проводить;</a:t>
            </a:r>
          </a:p>
          <a:p>
            <a:pPr marL="984250" indent="-266700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количество площадок;</a:t>
            </a:r>
          </a:p>
          <a:p>
            <a:pPr marL="984250" indent="-266700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где их расположить;</a:t>
            </a:r>
          </a:p>
          <a:p>
            <a:pPr marL="984250" indent="-266700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приготовить маршрутные листы;</a:t>
            </a:r>
          </a:p>
          <a:p>
            <a:pPr marL="984250" indent="-266700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что делать на каждой из них;</a:t>
            </a:r>
          </a:p>
          <a:p>
            <a:pPr marL="984250" indent="-266700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кто готовит (по какому принципу распределялись ответственные за проведение площадки).</a:t>
            </a:r>
          </a:p>
          <a:p>
            <a:pPr marL="984250" indent="-26670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5. Провести репетицию.</a:t>
            </a:r>
          </a:p>
          <a:p>
            <a:pPr marL="984250" indent="-26670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</a:t>
            </a:r>
          </a:p>
          <a:p>
            <a:pPr marL="263525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9024" y="131148"/>
            <a:ext cx="87849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Этап реализации проектного замысла</a:t>
            </a:r>
            <a:endParaRPr lang="ru-RU" sz="3200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342900" lvl="0" indent="-342900" algn="ctr" fontAlgn="base">
              <a:spcBef>
                <a:spcPct val="0"/>
              </a:spcBef>
              <a:spcAft>
                <a:spcPct val="0"/>
              </a:spcAft>
            </a:pPr>
            <a:endParaRPr lang="ru-RU" sz="3200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342900" lvl="0" indent="-342900" algn="ctr" fontAlgn="base">
              <a:spcBef>
                <a:spcPct val="0"/>
              </a:spcBef>
              <a:spcAft>
                <a:spcPct val="0"/>
              </a:spcAft>
            </a:pPr>
            <a:endParaRPr lang="ru-RU" sz="3200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1124744"/>
            <a:ext cx="7920880" cy="7909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Содержательные задачи:</a:t>
            </a:r>
          </a:p>
          <a:p>
            <a:pPr algn="ctr"/>
            <a:endParaRPr lang="ru-RU" sz="2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42913" indent="-442913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 Подготовить программу каждой площадки:</a:t>
            </a:r>
          </a:p>
          <a:p>
            <a:pPr marL="1168400" indent="-366713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выбор предметного материала;</a:t>
            </a:r>
          </a:p>
          <a:p>
            <a:pPr marL="1168400" indent="-366713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Составление заданий;</a:t>
            </a:r>
          </a:p>
          <a:p>
            <a:pPr marL="1168400" indent="-366713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продумать систему подсказок;</a:t>
            </a:r>
          </a:p>
          <a:p>
            <a:pPr marL="1168400" indent="-366713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подбор оборудования;</a:t>
            </a:r>
          </a:p>
          <a:p>
            <a:pPr marL="1168400" indent="-366713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подбор и изготовление реквизита;</a:t>
            </a:r>
          </a:p>
          <a:p>
            <a:pPr marL="1168400" indent="-366713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продумывание костюмов;</a:t>
            </a:r>
          </a:p>
          <a:p>
            <a:pPr marL="1168400" indent="-366713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оформление площадки;</a:t>
            </a:r>
          </a:p>
          <a:p>
            <a:pPr marL="1168400" indent="-366713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прописать сценарий.</a:t>
            </a:r>
          </a:p>
          <a:p>
            <a:pPr marL="1168400" indent="-366713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2. Внести коррективы после</a:t>
            </a:r>
          </a:p>
          <a:p>
            <a:pPr marL="1168400" indent="-366713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проведённой репетиции.</a:t>
            </a:r>
          </a:p>
          <a:p>
            <a:pPr marL="263525" indent="179388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263525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263525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263525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9024" y="260648"/>
            <a:ext cx="87849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Этап реализации проектного замысла</a:t>
            </a:r>
            <a:endParaRPr lang="ru-RU" sz="3200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342900" lvl="0" indent="-342900" algn="ctr" fontAlgn="base">
              <a:spcBef>
                <a:spcPct val="0"/>
              </a:spcBef>
              <a:spcAft>
                <a:spcPct val="0"/>
              </a:spcAft>
            </a:pPr>
            <a:endParaRPr lang="ru-RU" sz="3200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342900" lvl="0" indent="-342900" algn="ctr" fontAlgn="base">
              <a:spcBef>
                <a:spcPct val="0"/>
              </a:spcBef>
              <a:spcAft>
                <a:spcPct val="0"/>
              </a:spcAft>
            </a:pPr>
            <a:endParaRPr lang="ru-RU" sz="3200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9024" y="332657"/>
            <a:ext cx="87849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Этап реализации проектного замысла</a:t>
            </a:r>
            <a:endParaRPr lang="ru-RU" sz="3200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342900" lvl="0" indent="-342900" algn="ctr" fontAlgn="base">
              <a:spcBef>
                <a:spcPct val="0"/>
              </a:spcBef>
              <a:spcAft>
                <a:spcPct val="0"/>
              </a:spcAft>
            </a:pPr>
            <a:endParaRPr lang="ru-RU" sz="3200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342900" lvl="0" indent="-342900" algn="ctr" fontAlgn="base">
              <a:spcBef>
                <a:spcPct val="0"/>
              </a:spcBef>
              <a:spcAft>
                <a:spcPct val="0"/>
              </a:spcAft>
            </a:pPr>
            <a:endParaRPr lang="ru-RU" sz="3200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0" y="1052736"/>
            <a:ext cx="9144000" cy="0"/>
          </a:xfrm>
          <a:prstGeom prst="line">
            <a:avLst/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395536" y="3130515"/>
            <a:ext cx="84969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63525" marR="0" lvl="0" indent="-263525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40321" y="2060848"/>
            <a:ext cx="2538644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Перемены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МИФ опыты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МИФ задачи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МИФ ребусы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МИФ приборы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МИФ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пазлы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МИФ картины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МИФ изюминки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МИФ мастер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МИФ личности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39752" y="1124744"/>
            <a:ext cx="49941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Физико-математический детектив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25469" y="1988840"/>
            <a:ext cx="4136645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Вечер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«Тюрьма»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«Обменный пункт»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«В гостях у мафии»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«Казино»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«Эксперты - криминалисты»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«Поиск улик»</a:t>
            </a:r>
          </a:p>
          <a:p>
            <a:pPr>
              <a:buFont typeface="Arial" pitchFamily="34" charset="0"/>
              <a:buChar char="•"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3347864" y="1628800"/>
            <a:ext cx="936104" cy="288032"/>
          </a:xfrm>
          <a:prstGeom prst="straightConnector1">
            <a:avLst/>
          </a:prstGeom>
          <a:ln w="2222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5004048" y="1628800"/>
            <a:ext cx="1008112" cy="288032"/>
          </a:xfrm>
          <a:prstGeom prst="straightConnector1">
            <a:avLst/>
          </a:prstGeom>
          <a:ln w="2222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4312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1052737"/>
            <a:ext cx="7776864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плане содержания:</a:t>
            </a:r>
          </a:p>
          <a:p>
            <a:pPr marL="360363" indent="-277813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 составлении испытаний для восьмиклассников не всегда  правильно подбирали предметный материал;</a:t>
            </a:r>
          </a:p>
          <a:p>
            <a:pPr marL="360363" indent="-277813">
              <a:buFont typeface="Arial" pitchFamily="34" charset="0"/>
              <a:buChar char="•"/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не всегда прислушивались к советам учителя-консультанта при выборе атрибутов.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плане организации: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смена состава отдельных групп;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опоздания на оформление и оборудование площадки;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несоблюдение временного регламента работы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отдельных площадок.</a:t>
            </a:r>
          </a:p>
          <a:p>
            <a:endParaRPr lang="ru-RU" sz="2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63525" indent="179388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263525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263525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263525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9024" y="332657"/>
            <a:ext cx="87849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Проблемы в ходе подготовки проекта</a:t>
            </a:r>
            <a:endParaRPr lang="ru-RU" sz="3200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342900" lvl="0" indent="-342900" algn="ctr" fontAlgn="base">
              <a:spcBef>
                <a:spcPct val="0"/>
              </a:spcBef>
              <a:spcAft>
                <a:spcPct val="0"/>
              </a:spcAft>
            </a:pPr>
            <a:endParaRPr lang="ru-RU" sz="3200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342900" lvl="0" indent="-342900" algn="ctr" fontAlgn="base">
              <a:spcBef>
                <a:spcPct val="0"/>
              </a:spcBef>
              <a:spcAft>
                <a:spcPct val="0"/>
              </a:spcAft>
            </a:pPr>
            <a:endParaRPr lang="ru-RU" sz="3200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0" y="1052736"/>
            <a:ext cx="9144000" cy="0"/>
          </a:xfrm>
          <a:prstGeom prst="line">
            <a:avLst/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395536" y="3130515"/>
            <a:ext cx="84969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63525" marR="0" lvl="0" indent="-263525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27584" y="1700808"/>
            <a:ext cx="799288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Обсуждаемые вопросы: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Достигли ли поставленной цели?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Что было хорошего, что удалось и почему?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Что не получилось и почему? Какие возникли проблемы? Почему?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Что нового узнали о себе, о товарищах?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Что дало тебе участие в проекте?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Какие организационные приемы мы можем перенести на другие виды внеурочной деятельности?</a:t>
            </a:r>
          </a:p>
          <a:p>
            <a:pPr marL="514350" indent="-51435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188640"/>
            <a:ext cx="878497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Задача 3</a:t>
            </a:r>
            <a:endParaRPr lang="ru-RU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342900" lvl="0" indent="-3429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Рефлексивный анализ деятельности учащихся</a:t>
            </a:r>
            <a:r>
              <a:rPr lang="en-US" sz="2000" b="1" dirty="0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итогам проведения мероприятия</a:t>
            </a:r>
          </a:p>
          <a:p>
            <a:pPr marL="342900" lvl="0" indent="-342900" algn="ctr" fontAlgn="base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solidFill>
                <a:srgbClr val="0000CC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0" y="1484784"/>
            <a:ext cx="9144000" cy="0"/>
          </a:xfrm>
          <a:prstGeom prst="line">
            <a:avLst/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4312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88640"/>
            <a:ext cx="878497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Задача 3</a:t>
            </a:r>
            <a:endParaRPr lang="ru-RU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342900" lvl="0" indent="-3429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Рефлексивный анализ деятельности учащихся</a:t>
            </a:r>
            <a:r>
              <a:rPr lang="en-US" sz="2000" b="1" dirty="0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итогам проведения мероприятия</a:t>
            </a:r>
          </a:p>
          <a:p>
            <a:pPr marL="342900" lvl="0" indent="-342900" algn="ctr" fontAlgn="base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solidFill>
                <a:srgbClr val="0000CC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0" y="1484784"/>
            <a:ext cx="9144000" cy="0"/>
          </a:xfrm>
          <a:prstGeom prst="line">
            <a:avLst/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683568" y="1556792"/>
            <a:ext cx="813690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Ответы: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Повторили учебный материал.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Побывали в новой роли.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Освоили новые способы действий.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Приобрели опыт группового взаимодействия: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выполнение способов действий или правил роли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межличностное взаимодействие (сами с собой и с теми, для кого готовили площадки).</a:t>
            </a:r>
          </a:p>
          <a:p>
            <a:pPr marL="514350" indent="-51435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5.    Умение планировать работу в </a:t>
            </a:r>
          </a:p>
          <a:p>
            <a:pPr marL="514350" indent="-51435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группе поможет при </a:t>
            </a:r>
          </a:p>
          <a:p>
            <a:pPr marL="514350" indent="-51435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подготовке других мероприятий.</a:t>
            </a:r>
          </a:p>
          <a:p>
            <a:pPr marL="514350" indent="-51435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5719" y="332656"/>
            <a:ext cx="878497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Анкета «Как прошёл «День факультета»?»</a:t>
            </a:r>
            <a:endParaRPr lang="ru-RU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342900" lvl="0" indent="-342900" algn="ctr" fontAlgn="base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solidFill>
                <a:srgbClr val="0000CC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0" y="1484784"/>
            <a:ext cx="9144000" cy="0"/>
          </a:xfrm>
          <a:prstGeom prst="line">
            <a:avLst/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51520" y="2060848"/>
          <a:ext cx="8496945" cy="4248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2315"/>
                <a:gridCol w="2832315"/>
                <a:gridCol w="2832315"/>
              </a:tblGrid>
              <a:tr h="553357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Плюс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Минус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smtClean="0">
                          <a:latin typeface="Times New Roman" pitchFamily="18" charset="0"/>
                          <a:cs typeface="Times New Roman" pitchFamily="18" charset="0"/>
                        </a:rPr>
                        <a:t>Совет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298787">
                <a:tc>
                  <a:txBody>
                    <a:bodyPr/>
                    <a:lstStyle/>
                    <a:p>
                      <a:r>
                        <a:rPr lang="ru-RU" smtClean="0">
                          <a:latin typeface="Times New Roman" pitchFamily="18" charset="0"/>
                          <a:cs typeface="Times New Roman" pitchFamily="18" charset="0"/>
                        </a:rPr>
                        <a:t>Запиши всё, что по твоему мнению получилось хорошо, с чем справились</a:t>
                      </a:r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Запиши всё, что не получилось, получилось не очень хорошо или не так, как задумывалось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Что бы посоветовал сделать по-другому при подготовке мероприятия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 следующий раз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357">
                <a:tc>
                  <a:txBody>
                    <a:bodyPr/>
                    <a:lstStyle/>
                    <a:p>
                      <a:r>
                        <a:rPr lang="ru-RU" dirty="0" smtClean="0"/>
                        <a:t>Класс: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Класс: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Класс:</a:t>
                      </a:r>
                      <a:endParaRPr lang="ru-RU" dirty="0"/>
                    </a:p>
                  </a:txBody>
                  <a:tcPr/>
                </a:tc>
              </a:tr>
              <a:tr h="553357">
                <a:tc>
                  <a:txBody>
                    <a:bodyPr/>
                    <a:lstStyle/>
                    <a:p>
                      <a:r>
                        <a:rPr lang="ru-RU" dirty="0" smtClean="0"/>
                        <a:t>Группа: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Группа: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mtClean="0"/>
                        <a:t>Группа:</a:t>
                      </a:r>
                      <a:endParaRPr lang="ru-RU"/>
                    </a:p>
                  </a:txBody>
                  <a:tcPr/>
                </a:tc>
              </a:tr>
              <a:tr h="553357">
                <a:tc>
                  <a:txBody>
                    <a:bodyPr/>
                    <a:lstStyle/>
                    <a:p>
                      <a:r>
                        <a:rPr lang="ru-RU" dirty="0" smtClean="0"/>
                        <a:t>Я: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Я: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Я:</a:t>
                      </a:r>
                      <a:endParaRPr lang="ru-RU" dirty="0"/>
                    </a:p>
                  </a:txBody>
                  <a:tcPr/>
                </a:tc>
              </a:tr>
              <a:tr h="736260">
                <a:tc>
                  <a:txBody>
                    <a:bodyPr/>
                    <a:lstStyle/>
                    <a:p>
                      <a:r>
                        <a:rPr lang="ru-RU" dirty="0" smtClean="0"/>
                        <a:t>Это получилось потому, что…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Это не получилось потому, что…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mtClean="0"/>
                        <a:t>Хочу отметить…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 flipV="1">
            <a:off x="0" y="980728"/>
            <a:ext cx="9144000" cy="7258"/>
          </a:xfrm>
          <a:prstGeom prst="line">
            <a:avLst/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65719" y="332656"/>
            <a:ext cx="878497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Анкета «Как прошёл «День факультета»?»</a:t>
            </a:r>
            <a:endParaRPr lang="ru-RU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342900" lvl="0" indent="-342900" algn="ctr" fontAlgn="base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solidFill>
                <a:srgbClr val="0000CC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1412776"/>
            <a:ext cx="704782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Составил хорошие вопросы.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+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Хороший сюжет, интересный сценарий.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+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Задействовано большое количество людей, участвовали все.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+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Все одеты по теме.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+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Оформление площадок.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47864" y="4149080"/>
            <a:ext cx="4224426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Задания были сложные для детей.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Отступление от сценария.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 смог поддерживать дисциплину.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4312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188640"/>
            <a:ext cx="7128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Актуальность исследования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2"/>
          <p:cNvPicPr>
            <a:picLocks noChangeAspect="1" noChangeArrowheads="1"/>
          </p:cNvPicPr>
          <p:nvPr/>
        </p:nvPicPr>
        <p:blipFill>
          <a:blip r:embed="rId2" cstate="print"/>
          <a:srcRect l="18011" t="27921" r="59843" b="56943"/>
          <a:stretch>
            <a:fillRect/>
          </a:stretch>
        </p:blipFill>
        <p:spPr bwMode="auto">
          <a:xfrm>
            <a:off x="4788024" y="1345992"/>
            <a:ext cx="2520280" cy="864096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</p:pic>
      <p:cxnSp>
        <p:nvCxnSpPr>
          <p:cNvPr id="5" name="Прямая со стрелкой 4"/>
          <p:cNvCxnSpPr/>
          <p:nvPr/>
        </p:nvCxnSpPr>
        <p:spPr>
          <a:xfrm>
            <a:off x="5940152" y="2210088"/>
            <a:ext cx="0" cy="360040"/>
          </a:xfrm>
          <a:prstGeom prst="straightConnector1">
            <a:avLst/>
          </a:prstGeom>
          <a:ln w="3810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707904" y="2642136"/>
            <a:ext cx="4536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Системно – деятельностный подход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5940152" y="3074184"/>
            <a:ext cx="0" cy="360040"/>
          </a:xfrm>
          <a:prstGeom prst="straightConnector1">
            <a:avLst/>
          </a:prstGeom>
          <a:ln w="3810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572000" y="3434224"/>
            <a:ext cx="2952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Проектная деятельность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6012160" y="3866272"/>
            <a:ext cx="0" cy="432048"/>
          </a:xfrm>
          <a:prstGeom prst="straightConnector1">
            <a:avLst/>
          </a:prstGeom>
          <a:ln w="3810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347864" y="4442336"/>
            <a:ext cx="55446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«…. В то же время, что это за деятельность, деятельность ли это, что ее мотивирует, кто ее субъект, к каким результатам она приводит, как измерить этот результат, об этом, к сожалению, пишут очень мало или не пишут вообще.»</a:t>
            </a:r>
          </a:p>
          <a:p>
            <a:pPr algn="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Поливанова К.Н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http://static.ozone.ru/multimedia/books_covers/100554638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2780928"/>
            <a:ext cx="2664296" cy="38573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 flipV="1">
            <a:off x="0" y="980728"/>
            <a:ext cx="9144000" cy="7258"/>
          </a:xfrm>
          <a:prstGeom prst="line">
            <a:avLst/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65719" y="332656"/>
            <a:ext cx="878497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Анкета «Как прошёл «День факультета»?»</a:t>
            </a:r>
            <a:endParaRPr lang="ru-RU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342900" lvl="0" indent="-342900" algn="ctr" fontAlgn="base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solidFill>
                <a:srgbClr val="0000CC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1600" y="1196752"/>
            <a:ext cx="5717527" cy="38472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Это получилось, потому что …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есть опыт работы; 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работали слаженно;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наш класс дружный;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готовились заранее;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правильно выполнили свои роли;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 группе – профессионалы;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идеальные организаторы (Софья, Лёша);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нельзя было опозориться;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была репетиция.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 flipV="1">
            <a:off x="0" y="980728"/>
            <a:ext cx="9144000" cy="7258"/>
          </a:xfrm>
          <a:prstGeom prst="line">
            <a:avLst/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65719" y="332656"/>
            <a:ext cx="878497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Анкета «Как прошёл «День факультета»?»</a:t>
            </a:r>
            <a:endParaRPr lang="ru-RU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342900" lvl="0" indent="-342900" algn="ctr" fontAlgn="base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solidFill>
                <a:srgbClr val="0000CC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3608" y="1412776"/>
            <a:ext cx="5559664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Совет: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Проверять до выступления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наличие сценария и реквизита.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Более точно определять обязанности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каждого человека.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При  подготовке этапа учитывать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возможности детей.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Побольше ответственности некоторым.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5719" y="332656"/>
            <a:ext cx="878497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Выводы</a:t>
            </a:r>
            <a:endParaRPr lang="ru-RU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342900" lvl="0" indent="-342900" algn="ctr" fontAlgn="base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solidFill>
                <a:srgbClr val="0000CC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899592" y="476672"/>
            <a:ext cx="7772400" cy="453072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ru-RU" alt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altLang="ru-RU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1.  </a:t>
            </a:r>
            <a:r>
              <a:rPr kumimoji="0" lang="ru-RU" altLang="ru-RU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Организация внеурочной деятельности имеет </a:t>
            </a:r>
            <a:r>
              <a:rPr kumimoji="0" lang="ru-RU" altLang="ru-RU" sz="24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общие структурные компоненты</a:t>
            </a:r>
            <a:r>
              <a:rPr kumimoji="0" lang="ru-RU" altLang="ru-RU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с организацией учебной деятельности: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altLang="ru-RU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самостоятельную постановку цели,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выделение условий действия,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постановку учебной задачи (создание проекта),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совместные формы организации работы,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контрольно-оценочную деятельность,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моделирование (модели поведения участников  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проекта</a:t>
            </a:r>
            <a:r>
              <a:rPr kumimoji="0" lang="ru-RU" altLang="ru-RU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/>
          </p:cNvSpPr>
          <p:nvPr/>
        </p:nvSpPr>
        <p:spPr>
          <a:xfrm>
            <a:off x="899592" y="476672"/>
            <a:ext cx="7772400" cy="4530725"/>
          </a:xfrm>
          <a:prstGeom prst="rect">
            <a:avLst/>
          </a:prstGeom>
        </p:spPr>
        <p:txBody>
          <a:bodyPr/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altLang="ru-RU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altLang="ru-RU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2. </a:t>
            </a:r>
            <a:r>
              <a:rPr kumimoji="0" lang="ru-RU" altLang="ru-RU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Апробация была осуществлена на одном проекте, который занимает промежуточное место между учебной задачей и конкретно-практической: учебной – по организации, конкретно-практической – по  направленности на результат.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ru-RU" altLang="ru-RU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altLang="ru-RU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3.</a:t>
            </a:r>
            <a:r>
              <a:rPr kumimoji="0" lang="ru-RU" altLang="ru-RU" sz="24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altLang="ru-RU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Деятельностный</a:t>
            </a:r>
            <a:r>
              <a:rPr kumimoji="0" lang="ru-RU" altLang="ru-RU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способ организации внеурочного мероприятия имеет преимущества: на этапах </a:t>
            </a:r>
            <a:r>
              <a:rPr kumimoji="0" lang="ru-RU" altLang="ru-RU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целеполагания</a:t>
            </a:r>
            <a:r>
              <a:rPr kumimoji="0" lang="ru-RU" altLang="ru-RU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постановки учебной задачи, решения ее и осуществления рефлексивно-оценочного этапа учащиеся являются самостоятельными активными деятелями</a:t>
            </a:r>
            <a:r>
              <a:rPr kumimoji="0" lang="ru-RU" altLang="ru-RU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5719" y="332656"/>
            <a:ext cx="878497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Выводы</a:t>
            </a:r>
            <a:endParaRPr lang="ru-RU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342900" lvl="0" indent="-342900" algn="ctr" fontAlgn="base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solidFill>
                <a:srgbClr val="0000CC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27784" y="332656"/>
            <a:ext cx="4032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Литература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323528" y="980728"/>
            <a:ext cx="8208912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lvl="0" indent="-34290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Байбородова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Л. В. Проектная деятельность школьников в разновозрастных группах: пособие для учителей общеобразовательных организаций / Л. В.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Байбородова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Л. Н. Серебренников. – М.: Просвещение, 2013. – 175 с. – (Работаем по новым стандартам).</a:t>
            </a: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Воронцов А.Б. Проектные задачи в начальной школе: пособие для учителей. М.: Просвещение, 2010. 176 стр.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Поливанова К. Н. Проектная деятельность школьников: пособие для учителей. М.: Просвещение, 2011. 192 стр.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4618900"/>
            <a:ext cx="1296144" cy="1976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ttp://static.ozone.ru/multimedia/books_covers/100554638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4581128"/>
            <a:ext cx="1368152" cy="1980821"/>
          </a:xfrm>
          <a:prstGeom prst="rect">
            <a:avLst/>
          </a:prstGeom>
          <a:noFill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280" y="4581128"/>
            <a:ext cx="1240532" cy="195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3140968"/>
            <a:ext cx="7992888" cy="2088232"/>
          </a:xfrm>
          <a:noFill/>
        </p:spPr>
        <p:txBody>
          <a:bodyPr>
            <a:normAutofit fontScale="92500" lnSpcReduction="10000"/>
          </a:bodyPr>
          <a:lstStyle/>
          <a:p>
            <a:r>
              <a:rPr lang="ru-RU" sz="35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Предмет исследования</a:t>
            </a:r>
          </a:p>
          <a:p>
            <a:endParaRPr lang="ru-RU" sz="2600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Организация деятельности учащихся по подготовке и проведению проекта</a:t>
            </a:r>
          </a:p>
          <a:p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«День факультета» </a:t>
            </a:r>
            <a:endParaRPr lang="ru-RU" sz="2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9592" y="764704"/>
            <a:ext cx="77048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Объект исследования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Процесс подготовки проведения проектов старшеклассниками</a:t>
            </a:r>
            <a:r>
              <a:rPr lang="ru-RU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2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48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55576" y="1484784"/>
            <a:ext cx="7704856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Цель исследования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Выявить условия реализации деятельностного подхода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 организации детского коллектива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 этапе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подготовки и проведения проекта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«День факультета»</a:t>
            </a:r>
            <a:r>
              <a:rPr lang="ru-RU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2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48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1720" y="764704"/>
            <a:ext cx="5184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Гипотеза исследования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79512" y="1844824"/>
            <a:ext cx="856895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спешность проведения классом </a:t>
            </a: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«Дня факультета» </a:t>
            </a: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определяется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деятельностной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организацией способа подготовки коллектива к этому мероприятию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4312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39752" y="332656"/>
            <a:ext cx="4536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Задачи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83568" y="1124744"/>
            <a:ext cx="7776864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Анализ проблемы  организации проектной деятельности в современной психолого-педагогической научно-методической литературе;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Конструирование способа действий на этапе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подготовки проекта «День Факультета»;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Рефлексивный анализ деятельности учащихся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итогам проведения мероприятия.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4312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88640"/>
            <a:ext cx="878497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Задача 1</a:t>
            </a:r>
            <a:endParaRPr lang="ru-RU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342900" lvl="0" indent="-3429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Анализ проблемы  организации проектной деятельности в современной психолого-педагогической научно-методической литературе</a:t>
            </a:r>
          </a:p>
          <a:p>
            <a:pPr marL="342900" lvl="0" indent="-342900" algn="ctr" fontAlgn="base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solidFill>
                <a:srgbClr val="0000CC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0" y="1484784"/>
            <a:ext cx="9144000" cy="0"/>
          </a:xfrm>
          <a:prstGeom prst="line">
            <a:avLst/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611560" y="1484784"/>
            <a:ext cx="7992888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63525" marR="0" lvl="0" indent="-263525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изучена научно - методическая литература по проблеме;</a:t>
            </a:r>
          </a:p>
          <a:p>
            <a:pPr marL="263525" marR="0" lvl="0" indent="-263525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263525" marR="0" lvl="0" indent="-263525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определены понятия «учебная деятельность», «проектная деятельность», «исследовательская деятельность»,</a:t>
            </a:r>
          </a:p>
          <a:p>
            <a:pPr marL="360363" marR="0" lvl="0" indent="-3603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«учебно-профессиональная деятельность»;</a:t>
            </a:r>
          </a:p>
          <a:p>
            <a:pPr marL="360363" marR="0" lvl="0" indent="-3603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263525" marR="0" lvl="0" indent="-263525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рассмотрен вопрос, чем проектная деятельность отличается от учебной и исследовательской;</a:t>
            </a:r>
          </a:p>
          <a:p>
            <a:pPr marL="263525" marR="0" lvl="0" indent="-263525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263525" marR="0" lvl="0" indent="-263525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рассмотрены возрастные особенности старшего школьника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4312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88640"/>
            <a:ext cx="8784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Задача </a:t>
            </a:r>
            <a:r>
              <a:rPr lang="en-US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ru-RU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342900" lvl="0" indent="-342900" algn="ctr" fontAlgn="base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solidFill>
                <a:srgbClr val="0000CC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342900" lvl="0" indent="-342900" algn="ctr" fontAlgn="base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solidFill>
                <a:srgbClr val="0000CC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0" y="1484784"/>
            <a:ext cx="9144000" cy="0"/>
          </a:xfrm>
          <a:prstGeom prst="line">
            <a:avLst/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683568" y="3130515"/>
            <a:ext cx="84969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63525" marR="0" lvl="0" indent="-263525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692696"/>
            <a:ext cx="80648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Конструирование способа действий на этапе подготовки проекта «День факультета»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83568" y="1628800"/>
            <a:ext cx="78488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Этапы подготовки проекта  </a:t>
            </a:r>
          </a:p>
          <a:p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27584" y="2636912"/>
            <a:ext cx="64054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 Совместное проектирование и планирование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31840" y="3501008"/>
            <a:ext cx="47124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Реализация проектного замысла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20072" y="4437112"/>
            <a:ext cx="18685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 Репетиция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4312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1255"/>
            <a:ext cx="9144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Этап совместного проектирования и планирования </a:t>
            </a:r>
            <a:endParaRPr lang="ru-RU" sz="3200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342900" lvl="0" indent="-342900" algn="ctr" fontAlgn="base">
              <a:spcBef>
                <a:spcPct val="0"/>
              </a:spcBef>
              <a:spcAft>
                <a:spcPct val="0"/>
              </a:spcAft>
            </a:pPr>
            <a:endParaRPr lang="ru-RU" sz="3200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342900" lvl="0" indent="-342900" algn="ctr" fontAlgn="base">
              <a:spcBef>
                <a:spcPct val="0"/>
              </a:spcBef>
              <a:spcAft>
                <a:spcPct val="0"/>
              </a:spcAft>
            </a:pPr>
            <a:endParaRPr lang="ru-RU" sz="3200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0" y="1052736"/>
            <a:ext cx="9144000" cy="0"/>
          </a:xfrm>
          <a:prstGeom prst="line">
            <a:avLst/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395536" y="3130515"/>
            <a:ext cx="84969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63525" marR="0" lvl="0" indent="-263525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71800" y="1177588"/>
            <a:ext cx="37255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ДЕНЬ ФАКУЛЬТЕТА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1560" y="1844824"/>
            <a:ext cx="55535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Ежегодное традиционное мероприятие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31640" y="2924944"/>
            <a:ext cx="45579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Участвуют все классы профиля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71600" y="2420888"/>
            <a:ext cx="60497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Проводится накануне Дня рождения лицея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91680" y="3429000"/>
            <a:ext cx="67008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Цель проведения – представить свой факультет,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посвятить в профиль восьмиклассников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139952" y="4437112"/>
            <a:ext cx="37200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63525" indent="-263525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10Б,11Б – ответственные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067944" y="5445224"/>
            <a:ext cx="444320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63525" indent="-263525"/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Если не мы – то кто?!</a:t>
            </a:r>
          </a:p>
          <a:p>
            <a:pPr marL="263525" indent="-263525"/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Но у нас новая роль!</a:t>
            </a:r>
          </a:p>
        </p:txBody>
      </p:sp>
      <p:pic>
        <p:nvPicPr>
          <p:cNvPr id="1028" name="Picture 4" descr="H:\Фото альбом\мамины классы\Зарница\DSC019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08" y="4446494"/>
            <a:ext cx="3059832" cy="22948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64312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13" grpId="0" build="p"/>
      <p:bldP spid="14" grpId="0" build="p"/>
      <p:bldP spid="15" grpId="0" uiExpand="1" build="allAtOnce"/>
      <p:bldP spid="16" grpId="0" build="p"/>
      <p:bldP spid="17" grpId="0" build="p"/>
    </p:bldLst>
  </p:timing>
</p:sld>
</file>

<file path=ppt/theme/theme1.xml><?xml version="1.0" encoding="utf-8"?>
<a:theme xmlns:a="http://schemas.openxmlformats.org/drawingml/2006/main" name="шаблон 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шаблон 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4</Template>
  <TotalTime>807</TotalTime>
  <Words>1265</Words>
  <Application>Microsoft Office PowerPoint</Application>
  <PresentationFormat>Экран (4:3)</PresentationFormat>
  <Paragraphs>258</Paragraphs>
  <Slides>24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24</vt:i4>
      </vt:variant>
    </vt:vector>
  </HeadingPairs>
  <TitlesOfParts>
    <vt:vector size="26" baseType="lpstr">
      <vt:lpstr>шаблон 4</vt:lpstr>
      <vt:lpstr>1_шаблон 4</vt:lpstr>
      <vt:lpstr>Особенности организации деятельности старших школьников при подготовке проекта  «День факультета»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Апрельская</dc:creator>
  <cp:lastModifiedBy>user</cp:lastModifiedBy>
  <cp:revision>106</cp:revision>
  <dcterms:created xsi:type="dcterms:W3CDTF">2015-04-13T19:04:11Z</dcterms:created>
  <dcterms:modified xsi:type="dcterms:W3CDTF">2016-08-21T17:42:49Z</dcterms:modified>
</cp:coreProperties>
</file>